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5" r:id="rId1"/>
  </p:sldMasterIdLst>
  <p:notesMasterIdLst>
    <p:notesMasterId r:id="rId20"/>
  </p:notesMasterIdLst>
  <p:sldIdLst>
    <p:sldId id="256" r:id="rId2"/>
    <p:sldId id="257" r:id="rId3"/>
    <p:sldId id="258" r:id="rId4"/>
    <p:sldId id="276" r:id="rId5"/>
    <p:sldId id="305" r:id="rId6"/>
    <p:sldId id="277" r:id="rId7"/>
    <p:sldId id="271" r:id="rId8"/>
    <p:sldId id="300" r:id="rId9"/>
    <p:sldId id="301" r:id="rId10"/>
    <p:sldId id="270" r:id="rId11"/>
    <p:sldId id="302" r:id="rId12"/>
    <p:sldId id="303" r:id="rId13"/>
    <p:sldId id="268" r:id="rId14"/>
    <p:sldId id="304" r:id="rId15"/>
    <p:sldId id="279" r:id="rId16"/>
    <p:sldId id="265" r:id="rId17"/>
    <p:sldId id="307" r:id="rId18"/>
    <p:sldId id="306" r:id="rId19"/>
  </p:sldIdLst>
  <p:sldSz cx="9144000" cy="5143500" type="screen16x9"/>
  <p:notesSz cx="6858000" cy="9144000"/>
  <p:embeddedFontLst>
    <p:embeddedFont>
      <p:font typeface="Montserrat" panose="02000505000000020004" pitchFamily="2" charset="0"/>
      <p:regular r:id="rId21"/>
      <p:bold r:id="rId22"/>
    </p:embeddedFont>
    <p:embeddedFont>
      <p:font typeface="Droid Sans" panose="020B0604020202020204" charset="0"/>
      <p:regular r:id="rId23"/>
      <p:bold r:id="rId24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1" autoAdjust="0"/>
    <p:restoredTop sz="94660"/>
  </p:normalViewPr>
  <p:slideViewPr>
    <p:cSldViewPr snapToGrid="0">
      <p:cViewPr varScale="1">
        <p:scale>
          <a:sx n="90" d="100"/>
          <a:sy n="90" d="100"/>
        </p:scale>
        <p:origin x="9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19643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91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81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394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9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65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593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833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725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01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2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512700" y="1991850"/>
            <a:ext cx="81185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7200"/>
            </a:lvl1pPr>
            <a:lvl2pPr algn="ctr">
              <a:spcBef>
                <a:spcPts val="0"/>
              </a:spcBef>
              <a:buSzPct val="100000"/>
              <a:defRPr sz="7200"/>
            </a:lvl2pPr>
            <a:lvl3pPr algn="ctr">
              <a:spcBef>
                <a:spcPts val="0"/>
              </a:spcBef>
              <a:buSzPct val="100000"/>
              <a:defRPr sz="7200"/>
            </a:lvl3pPr>
            <a:lvl4pPr algn="ctr">
              <a:spcBef>
                <a:spcPts val="0"/>
              </a:spcBef>
              <a:buSzPct val="100000"/>
              <a:defRPr sz="7200"/>
            </a:lvl4pPr>
            <a:lvl5pPr algn="ctr">
              <a:spcBef>
                <a:spcPts val="0"/>
              </a:spcBef>
              <a:buSzPct val="100000"/>
              <a:defRPr sz="7200"/>
            </a:lvl5pPr>
            <a:lvl6pPr algn="ctr">
              <a:spcBef>
                <a:spcPts val="0"/>
              </a:spcBef>
              <a:buSzPct val="100000"/>
              <a:defRPr sz="7200"/>
            </a:lvl6pPr>
            <a:lvl7pPr algn="ctr">
              <a:spcBef>
                <a:spcPts val="0"/>
              </a:spcBef>
              <a:buSzPct val="100000"/>
              <a:defRPr sz="7200"/>
            </a:lvl7pPr>
            <a:lvl8pPr algn="ctr">
              <a:spcBef>
                <a:spcPts val="0"/>
              </a:spcBef>
              <a:buSzPct val="100000"/>
              <a:defRPr sz="7200"/>
            </a:lvl8pPr>
            <a:lvl9pPr algn="ctr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851725" y="1583350"/>
            <a:ext cx="54405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2135200" y="3812000"/>
            <a:ext cx="4873500" cy="1331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None/>
              <a:defRPr/>
            </a:lvl1pPr>
            <a:lvl2pPr algn="ctr" rtl="0">
              <a:spcBef>
                <a:spcPts val="0"/>
              </a:spcBef>
              <a:buSzPct val="100000"/>
              <a:buNone/>
              <a:defRPr sz="3000"/>
            </a:lvl2pPr>
            <a:lvl3pPr algn="ctr" rtl="0">
              <a:spcBef>
                <a:spcPts val="0"/>
              </a:spcBef>
              <a:buSzPct val="100000"/>
              <a:buNone/>
              <a:defRPr sz="3000"/>
            </a:lvl3pPr>
            <a:lvl4pPr algn="ctr" rtl="0">
              <a:spcBef>
                <a:spcPts val="0"/>
              </a:spcBef>
              <a:buSzPct val="100000"/>
              <a:buNone/>
              <a:defRPr sz="3000"/>
            </a:lvl4pPr>
            <a:lvl5pPr algn="ctr" rtl="0">
              <a:spcBef>
                <a:spcPts val="0"/>
              </a:spcBef>
              <a:buSzPct val="100000"/>
              <a:buNone/>
              <a:defRPr sz="3000"/>
            </a:lvl5pPr>
            <a:lvl6pPr algn="ctr" rtl="0">
              <a:spcBef>
                <a:spcPts val="0"/>
              </a:spcBef>
              <a:buSzPct val="100000"/>
              <a:buNone/>
              <a:defRPr sz="3000"/>
            </a:lvl6pPr>
            <a:lvl7pPr algn="ctr" rtl="0">
              <a:spcBef>
                <a:spcPts val="0"/>
              </a:spcBef>
              <a:buSzPct val="100000"/>
              <a:buNone/>
              <a:defRPr sz="3000"/>
            </a:lvl7pPr>
            <a:lvl8pPr algn="ctr" rtl="0">
              <a:spcBef>
                <a:spcPts val="0"/>
              </a:spcBef>
              <a:buSzPct val="100000"/>
              <a:buNone/>
              <a:defRPr sz="3000"/>
            </a:lvl8pPr>
            <a:lvl9pPr algn="ctr" rtl="0">
              <a:spcBef>
                <a:spcPts val="0"/>
              </a:spcBef>
              <a:buSzPct val="100000"/>
              <a:buNone/>
              <a:defRPr sz="3000"/>
            </a:lvl9pPr>
          </a:lstStyle>
          <a:p>
            <a:endParaRPr/>
          </a:p>
        </p:txBody>
      </p:sp>
      <p:cxnSp>
        <p:nvCxnSpPr>
          <p:cNvPr id="13" name="Shape 13"/>
          <p:cNvCxnSpPr/>
          <p:nvPr/>
        </p:nvCxnSpPr>
        <p:spPr>
          <a:xfrm rot="10800000">
            <a:off x="4169399" y="3812000"/>
            <a:ext cx="805200" cy="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36500" y="3727575"/>
            <a:ext cx="6671100" cy="119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5975" y="0"/>
            <a:ext cx="9144000" cy="5143499"/>
          </a:xfrm>
          <a:prstGeom prst="rect">
            <a:avLst/>
          </a:prstGeom>
          <a:solidFill>
            <a:srgbClr val="161732">
              <a:alpha val="3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236500" y="3727575"/>
            <a:ext cx="6671100" cy="119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Playfair Display"/>
              <a:defRPr sz="1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512700" y="1991850"/>
            <a:ext cx="8118599" cy="11597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Click-</a:t>
            </a:r>
            <a:r>
              <a:rPr lang="es-ES_tradnl" dirty="0" smtClean="0"/>
              <a:t>A</a:t>
            </a:r>
            <a:r>
              <a:rPr lang="en" dirty="0" smtClean="0"/>
              <a:t>-</a:t>
            </a:r>
            <a:r>
              <a:rPr lang="es-ES_tradnl" dirty="0" smtClean="0"/>
              <a:t>P</a:t>
            </a:r>
            <a:r>
              <a:rPr lang="en" dirty="0" smtClean="0"/>
              <a:t>incho</a:t>
            </a:r>
            <a:endParaRPr lang="en" dirty="0"/>
          </a:p>
        </p:txBody>
      </p:sp>
      <p:sp>
        <p:nvSpPr>
          <p:cNvPr id="2" name="Rectángulo 1"/>
          <p:cNvSpPr/>
          <p:nvPr/>
        </p:nvSpPr>
        <p:spPr>
          <a:xfrm>
            <a:off x="2325230" y="3151649"/>
            <a:ext cx="4493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600">
                <a:solidFill>
                  <a:srgbClr val="FFC000"/>
                </a:solidFill>
                <a:latin typeface="Droid Sans"/>
                <a:ea typeface="Droid Sans"/>
                <a:cs typeface="Droid Sans"/>
                <a:sym typeface="Droid Sans"/>
              </a:rPr>
              <a:t>¿Quieres concursar?</a:t>
            </a:r>
            <a:endParaRPr lang="es-ES" sz="360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47877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4986400" y="910325"/>
            <a:ext cx="2493299" cy="3333599"/>
          </a:xfrm>
          <a:prstGeom prst="rect">
            <a:avLst/>
          </a:prstGeom>
          <a:solidFill>
            <a:srgbClr val="161732">
              <a:alpha val="36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4294967295"/>
          </p:nvPr>
        </p:nvSpPr>
        <p:spPr>
          <a:xfrm>
            <a:off x="287079" y="0"/>
            <a:ext cx="4272021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b="1" dirty="0" smtClean="0">
                <a:latin typeface="Montserrat"/>
                <a:ea typeface="Montserrat"/>
                <a:cs typeface="Montserrat"/>
                <a:sym typeface="Montserrat"/>
              </a:rPr>
              <a:t>Versión tableta</a:t>
            </a:r>
            <a:endParaRPr lang="en" sz="6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Cambio de vista en horizontal o vertical: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 smtClean="0">
              <a:latin typeface="Droid Sans" panose="020B0604020202020204" charset="0"/>
              <a:cs typeface="Droid Sans" panose="020B0604020202020204" charset="0"/>
            </a:endParaRP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Administración single-page mediante pestañas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Datepickers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99" y="2438400"/>
            <a:ext cx="2490507" cy="1285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99" y="910325"/>
            <a:ext cx="2490507" cy="16332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b="35486"/>
          <a:stretch/>
        </p:blipFill>
        <p:spPr>
          <a:xfrm>
            <a:off x="5064587" y="3511035"/>
            <a:ext cx="2325729" cy="72568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606" y="3379470"/>
            <a:ext cx="263298" cy="8572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205" y="3375993"/>
            <a:ext cx="263298" cy="8572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4"/>
          <p:cNvSpPr/>
          <p:nvPr/>
        </p:nvSpPr>
        <p:spPr>
          <a:xfrm>
            <a:off x="3211851" y="214765"/>
            <a:ext cx="3509789" cy="4720188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b="1" dirty="0"/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2"/>
          <a:srcRect l="2328" t="1073" r="2265" b="10382"/>
          <a:stretch/>
        </p:blipFill>
        <p:spPr>
          <a:xfrm>
            <a:off x="3476545" y="656216"/>
            <a:ext cx="3042589" cy="38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4"/>
          <p:cNvSpPr/>
          <p:nvPr/>
        </p:nvSpPr>
        <p:spPr>
          <a:xfrm rot="16200000">
            <a:off x="2615758" y="-1127906"/>
            <a:ext cx="4184726" cy="7430237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984" y="763793"/>
            <a:ext cx="6110794" cy="363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53754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4294967295"/>
          </p:nvPr>
        </p:nvSpPr>
        <p:spPr>
          <a:xfrm>
            <a:off x="457200" y="0"/>
            <a:ext cx="4101900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6000" b="1" dirty="0" smtClean="0">
                <a:latin typeface="Montserrat"/>
                <a:ea typeface="Montserrat"/>
                <a:cs typeface="Montserrat"/>
                <a:sym typeface="Montserrat"/>
              </a:rPr>
              <a:t>Versión móvil</a:t>
            </a:r>
            <a:endParaRPr lang="en" sz="60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Peso de la aplicación reducido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latin typeface="Droid Sans" panose="020B0604020202020204" charset="0"/>
              <a:cs typeface="Droid Sans" panose="020B0604020202020204" charset="0"/>
            </a:endParaRP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Sliders para pantallas táctiles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Acordeons desplegables con información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Formularios limpios y sencillos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Barra de navegacion reducida</a:t>
            </a:r>
            <a:endParaRPr lang="en" sz="1800" dirty="0">
              <a:latin typeface="Droid Sans" panose="020B0604020202020204" charset="0"/>
              <a:cs typeface="Droid Sans" panose="020B0604020202020204" charset="0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5468725" y="839000"/>
            <a:ext cx="1888499" cy="3356100"/>
          </a:xfrm>
          <a:prstGeom prst="rect">
            <a:avLst/>
          </a:prstGeom>
          <a:solidFill>
            <a:srgbClr val="161732">
              <a:alpha val="36540"/>
            </a:srgbClr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Place your screenshot here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25" y="839000"/>
            <a:ext cx="1888499" cy="33561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7501" t="20725" r="71415" b="14863"/>
          <a:stretch/>
        </p:blipFill>
        <p:spPr>
          <a:xfrm>
            <a:off x="3566370" y="716314"/>
            <a:ext cx="2100700" cy="3608260"/>
          </a:xfrm>
          <a:prstGeom prst="rect">
            <a:avLst/>
          </a:prstGeom>
        </p:spPr>
      </p:pic>
      <p:sp>
        <p:nvSpPr>
          <p:cNvPr id="4" name="Shape 120"/>
          <p:cNvSpPr/>
          <p:nvPr/>
        </p:nvSpPr>
        <p:spPr>
          <a:xfrm>
            <a:off x="3453204" y="365759"/>
            <a:ext cx="2312896" cy="445366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2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1851725" y="1583350"/>
            <a:ext cx="5440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3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REUTILIZABLE</a:t>
            </a:r>
            <a:endParaRPr lang="en" dirty="0"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1886525" y="3812100"/>
            <a:ext cx="5370900" cy="133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C000"/>
                </a:solidFill>
                <a:latin typeface="Droid Sans"/>
                <a:ea typeface="Droid Sans"/>
                <a:cs typeface="Droid Sans"/>
                <a:sym typeface="Droid Sans"/>
              </a:rPr>
              <a:t>H</a:t>
            </a:r>
            <a:r>
              <a:rPr lang="en" sz="1800" dirty="0" smtClean="0">
                <a:latin typeface="Droid Sans"/>
                <a:ea typeface="Droid Sans"/>
                <a:cs typeface="Droid Sans"/>
                <a:sym typeface="Droid Sans"/>
              </a:rPr>
              <a:t>TML semántico, </a:t>
            </a:r>
            <a:r>
              <a:rPr lang="en" sz="1800" dirty="0" smtClean="0">
                <a:solidFill>
                  <a:srgbClr val="FFC000"/>
                </a:solidFill>
                <a:latin typeface="Droid Sans"/>
                <a:ea typeface="Droid Sans"/>
                <a:cs typeface="Droid Sans"/>
                <a:sym typeface="Droid Sans"/>
              </a:rPr>
              <a:t>P</a:t>
            </a:r>
            <a:r>
              <a:rPr lang="en" sz="1800" dirty="0" smtClean="0">
                <a:latin typeface="Droid Sans"/>
                <a:ea typeface="Droid Sans"/>
                <a:cs typeface="Droid Sans"/>
                <a:sym typeface="Droid Sans"/>
              </a:rPr>
              <a:t>HPDoc</a:t>
            </a:r>
            <a:endParaRPr lang="en" sz="1800" dirty="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41325064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 idx="4294967295"/>
          </p:nvPr>
        </p:nvSpPr>
        <p:spPr>
          <a:xfrm>
            <a:off x="685800" y="1991850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ES_tradnl" sz="10000" dirty="0" smtClean="0"/>
              <a:t>+1000</a:t>
            </a:r>
            <a:endParaRPr lang="en" sz="10000" dirty="0"/>
          </a:p>
        </p:txBody>
      </p:sp>
      <p:sp>
        <p:nvSpPr>
          <p:cNvPr id="99" name="Shape 99"/>
          <p:cNvSpPr txBox="1">
            <a:spLocks noGrp="1"/>
          </p:cNvSpPr>
          <p:nvPr>
            <p:ph type="body" idx="4294967295"/>
          </p:nvPr>
        </p:nvSpPr>
        <p:spPr>
          <a:xfrm>
            <a:off x="1236500" y="3727575"/>
            <a:ext cx="6671100" cy="119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L</a:t>
            </a:r>
            <a:r>
              <a:rPr lang="en" sz="3200" dirty="0" smtClean="0">
                <a:latin typeface="Droid Sans" panose="020B0604020202020204" charset="0"/>
                <a:ea typeface="Droid Sans" panose="020B0604020202020204" charset="0"/>
                <a:cs typeface="Droid Sans" panose="020B0604020202020204" charset="0"/>
              </a:rPr>
              <a:t>íneas de comentarios</a:t>
            </a:r>
            <a:endParaRPr lang="en" sz="3200" dirty="0">
              <a:latin typeface="Droid Sans" panose="020B0604020202020204" charset="0"/>
              <a:ea typeface="Droid Sans" panose="020B0604020202020204" charset="0"/>
              <a:cs typeface="Droid Sans" panose="020B060402020202020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F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 recto 50"/>
          <p:cNvCxnSpPr/>
          <p:nvPr/>
        </p:nvCxnSpPr>
        <p:spPr>
          <a:xfrm>
            <a:off x="389184" y="4819650"/>
            <a:ext cx="8361411" cy="7534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8750595" y="495300"/>
            <a:ext cx="0" cy="435108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/>
          <p:nvPr/>
        </p:nvCxnSpPr>
        <p:spPr>
          <a:xfrm flipV="1">
            <a:off x="410068" y="495300"/>
            <a:ext cx="0" cy="435108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389184" y="515923"/>
            <a:ext cx="8361411" cy="7534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hape 42"/>
          <p:cNvSpPr txBox="1">
            <a:spLocks noGrp="1"/>
          </p:cNvSpPr>
          <p:nvPr>
            <p:ph type="ctrTitle"/>
          </p:nvPr>
        </p:nvSpPr>
        <p:spPr>
          <a:xfrm>
            <a:off x="2863142" y="281145"/>
            <a:ext cx="3434379" cy="490968"/>
          </a:xfrm>
          <a:prstGeom prst="rect">
            <a:avLst/>
          </a:prstGeom>
          <a:solidFill>
            <a:srgbClr val="FFC000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tx1"/>
                </a:solidFill>
              </a:rPr>
              <a:t>ESTADO ACTUAL</a:t>
            </a:r>
            <a:endParaRPr lang="en" sz="2800" dirty="0">
              <a:solidFill>
                <a:schemeClr val="tx1"/>
              </a:solidFill>
            </a:endParaRPr>
          </a:p>
        </p:txBody>
      </p:sp>
      <p:sp>
        <p:nvSpPr>
          <p:cNvPr id="29" name="Shape 65"/>
          <p:cNvSpPr txBox="1">
            <a:spLocks/>
          </p:cNvSpPr>
          <p:nvPr/>
        </p:nvSpPr>
        <p:spPr>
          <a:xfrm>
            <a:off x="3487715" y="1262244"/>
            <a:ext cx="4815001" cy="3067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6000" b="1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6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Registro de usuario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Registro </a:t>
            </a: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de participantes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Votación Popular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Gestion de propuestas de pinchos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Gestionar Establecimientos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Generar Códigos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Gestionar Folleto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IU </a:t>
            </a: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de todos los usuarios completaa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BD completa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" sz="1800" dirty="0" smtClean="0">
                <a:solidFill>
                  <a:schemeClr val="bg2">
                    <a:lumMod val="75000"/>
                  </a:schemeClr>
                </a:solidFill>
              </a:rPr>
              <a:t>Mappers completos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" sz="18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0" name="Shape 410"/>
          <p:cNvGrpSpPr/>
          <p:nvPr/>
        </p:nvGrpSpPr>
        <p:grpSpPr>
          <a:xfrm>
            <a:off x="851297" y="1701210"/>
            <a:ext cx="2011845" cy="1892655"/>
            <a:chOff x="3238475" y="5012225"/>
            <a:chExt cx="500700" cy="411550"/>
          </a:xfrm>
          <a:solidFill>
            <a:srgbClr val="FFC000"/>
          </a:solidFill>
        </p:grpSpPr>
        <p:sp>
          <p:nvSpPr>
            <p:cNvPr id="31" name="Shape 411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12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13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14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415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0696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00">
            <a:alpha val="83000"/>
          </a:srgbClr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975622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1179417" y="4808209"/>
            <a:ext cx="6671100" cy="42089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Droid Sans" panose="020B0604020202020204" charset="0"/>
                <a:cs typeface="Droid Sans" panose="020B0604020202020204" charset="0"/>
              </a:rPr>
              <a:t>G21 - Rafael Castillo, Miguel Esmoris, Daniel Cacheiro, Edgar Figueiras</a:t>
            </a:r>
            <a:endParaRPr lang="en" u="sng" dirty="0">
              <a:latin typeface="Droid Sans" panose="020B0604020202020204" charset="0"/>
              <a:cs typeface="Droid Sans" panose="020B0604020202020204" charset="0"/>
              <a:hlinkClick r:id="rId4"/>
            </a:endParaRPr>
          </a:p>
        </p:txBody>
      </p:sp>
      <p:sp>
        <p:nvSpPr>
          <p:cNvPr id="4" name="Shape 154"/>
          <p:cNvSpPr txBox="1">
            <a:spLocks noGrp="1"/>
          </p:cNvSpPr>
          <p:nvPr>
            <p:ph type="title"/>
          </p:nvPr>
        </p:nvSpPr>
        <p:spPr>
          <a:xfrm>
            <a:off x="1272675" y="2143050"/>
            <a:ext cx="65985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Gracias!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995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3106675" y="924375"/>
            <a:ext cx="3063000" cy="3082800"/>
          </a:xfrm>
          <a:prstGeom prst="ellipse">
            <a:avLst/>
          </a:prstGeom>
          <a:noFill/>
          <a:ln w="762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Original</a:t>
            </a:r>
          </a:p>
        </p:txBody>
      </p:sp>
      <p:sp>
        <p:nvSpPr>
          <p:cNvPr id="36" name="Shape 36"/>
          <p:cNvSpPr/>
          <p:nvPr/>
        </p:nvSpPr>
        <p:spPr>
          <a:xfrm>
            <a:off x="414225" y="924375"/>
            <a:ext cx="3137699" cy="30828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Robusta</a:t>
            </a:r>
          </a:p>
        </p:txBody>
      </p:sp>
      <p:sp>
        <p:nvSpPr>
          <p:cNvPr id="37" name="Shape 37"/>
          <p:cNvSpPr/>
          <p:nvPr/>
        </p:nvSpPr>
        <p:spPr>
          <a:xfrm>
            <a:off x="5729925" y="924375"/>
            <a:ext cx="3137699" cy="30828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Reutilizable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1851725" y="1583350"/>
            <a:ext cx="5440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ROBUSTEZ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1886525" y="3812100"/>
            <a:ext cx="5370900" cy="133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C000"/>
                </a:solidFill>
                <a:latin typeface="Droid Sans"/>
                <a:ea typeface="Droid Sans"/>
                <a:cs typeface="Droid Sans"/>
                <a:sym typeface="Droid Sans"/>
              </a:rPr>
              <a:t>S</a:t>
            </a:r>
            <a:r>
              <a:rPr lang="en" sz="1800" dirty="0">
                <a:latin typeface="Droid Sans"/>
                <a:ea typeface="Droid Sans"/>
                <a:cs typeface="Droid Sans"/>
                <a:sym typeface="Droid Sans"/>
              </a:rPr>
              <a:t>eguridad, </a:t>
            </a:r>
            <a:r>
              <a:rPr lang="en" sz="1800" dirty="0">
                <a:solidFill>
                  <a:srgbClr val="FFC000"/>
                </a:solidFill>
                <a:latin typeface="Droid Sans"/>
                <a:ea typeface="Droid Sans"/>
                <a:cs typeface="Droid Sans"/>
                <a:sym typeface="Droid Sans"/>
              </a:rPr>
              <a:t>V</a:t>
            </a:r>
            <a:r>
              <a:rPr lang="en" sz="1800" dirty="0">
                <a:latin typeface="Droid Sans"/>
                <a:ea typeface="Droid Sans"/>
                <a:cs typeface="Droid Sans"/>
                <a:sym typeface="Droid Sans"/>
              </a:rPr>
              <a:t>alidaciones, </a:t>
            </a:r>
            <a:r>
              <a:rPr lang="en" sz="1800" dirty="0">
                <a:solidFill>
                  <a:srgbClr val="FFC000"/>
                </a:solidFill>
                <a:latin typeface="Droid Sans"/>
                <a:ea typeface="Droid Sans"/>
                <a:cs typeface="Droid Sans"/>
                <a:sym typeface="Droid Sans"/>
              </a:rPr>
              <a:t>C</a:t>
            </a:r>
            <a:r>
              <a:rPr lang="en" sz="1800" dirty="0">
                <a:latin typeface="Droid Sans"/>
                <a:ea typeface="Droid Sans"/>
                <a:cs typeface="Droid Sans"/>
                <a:sym typeface="Droid Sans"/>
              </a:rPr>
              <a:t>ontrol de acceso y </a:t>
            </a:r>
            <a:r>
              <a:rPr lang="en" sz="1800" dirty="0">
                <a:solidFill>
                  <a:srgbClr val="FFC000"/>
                </a:solidFill>
                <a:latin typeface="Droid Sans"/>
                <a:ea typeface="Droid Sans"/>
                <a:cs typeface="Droid Sans"/>
                <a:sym typeface="Droid Sans"/>
              </a:rPr>
              <a:t>M</a:t>
            </a:r>
            <a:r>
              <a:rPr lang="en" sz="1800" dirty="0">
                <a:latin typeface="Droid Sans"/>
                <a:ea typeface="Droid Sans"/>
                <a:cs typeface="Droid Sans"/>
                <a:sym typeface="Droid Sans"/>
              </a:rPr>
              <a:t>VC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/>
          <p:cNvSpPr txBox="1">
            <a:spLocks/>
          </p:cNvSpPr>
          <p:nvPr/>
        </p:nvSpPr>
        <p:spPr>
          <a:xfrm>
            <a:off x="3749566" y="1052475"/>
            <a:ext cx="21020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PROTECCIÓN XSS</a:t>
            </a:r>
          </a:p>
          <a:p>
            <a:r>
              <a:rPr lang="en" sz="1200" dirty="0" smtClean="0"/>
              <a:t>Todos los formularios cuentan con patrones de validación desde el .html para evitar cross-site-scripting</a:t>
            </a:r>
            <a:endParaRPr lang="en" sz="1200" dirty="0"/>
          </a:p>
        </p:txBody>
      </p:sp>
      <p:sp>
        <p:nvSpPr>
          <p:cNvPr id="6" name="Shape 190"/>
          <p:cNvSpPr txBox="1">
            <a:spLocks/>
          </p:cNvSpPr>
          <p:nvPr/>
        </p:nvSpPr>
        <p:spPr>
          <a:xfrm>
            <a:off x="6340483" y="1052475"/>
            <a:ext cx="21020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b="1" dirty="0" smtClean="0">
                <a:latin typeface="Montserrat"/>
                <a:ea typeface="Montserrat"/>
                <a:cs typeface="Montserrat"/>
                <a:sym typeface="Montserrat"/>
              </a:rPr>
              <a:t>VALIDACIONES</a:t>
            </a:r>
          </a:p>
          <a:p>
            <a:r>
              <a:rPr lang="en-US" sz="1200" dirty="0" err="1" smtClean="0"/>
              <a:t>Validaciones</a:t>
            </a:r>
            <a:r>
              <a:rPr lang="en-US" sz="1200" dirty="0"/>
              <a:t> </a:t>
            </a:r>
            <a:r>
              <a:rPr lang="en-US" sz="1200" dirty="0" smtClean="0"/>
              <a:t>de </a:t>
            </a:r>
            <a:r>
              <a:rPr lang="en-US" sz="1200" dirty="0" err="1" smtClean="0"/>
              <a:t>tipos</a:t>
            </a:r>
            <a:r>
              <a:rPr lang="en-US" sz="1200" dirty="0" smtClean="0"/>
              <a:t> y </a:t>
            </a:r>
            <a:r>
              <a:rPr lang="en-US" sz="1200" dirty="0" err="1" smtClean="0"/>
              <a:t>tamaños</a:t>
            </a:r>
            <a:r>
              <a:rPr lang="en-US" sz="1200" dirty="0" smtClean="0"/>
              <a:t> de </a:t>
            </a:r>
            <a:r>
              <a:rPr lang="en-US" sz="1200" dirty="0" err="1" smtClean="0"/>
              <a:t>datos</a:t>
            </a:r>
            <a:r>
              <a:rPr lang="en-US" sz="1200" dirty="0" smtClean="0"/>
              <a:t> y </a:t>
            </a:r>
            <a:r>
              <a:rPr lang="en-US" sz="1200" dirty="0" err="1" smtClean="0"/>
              <a:t>corrección</a:t>
            </a:r>
            <a:r>
              <a:rPr lang="en-US" sz="1200" dirty="0" smtClean="0"/>
              <a:t> de </a:t>
            </a:r>
            <a:r>
              <a:rPr lang="en-US" sz="1200" dirty="0" err="1" smtClean="0"/>
              <a:t>operaciones</a:t>
            </a:r>
            <a:r>
              <a:rPr lang="en-US" sz="1200" dirty="0" smtClean="0"/>
              <a:t> de </a:t>
            </a:r>
            <a:r>
              <a:rPr lang="en-US" sz="1200" dirty="0" err="1" smtClean="0"/>
              <a:t>acceso</a:t>
            </a:r>
            <a:r>
              <a:rPr lang="en-US" sz="1200" dirty="0" smtClean="0"/>
              <a:t> a la base de </a:t>
            </a:r>
            <a:r>
              <a:rPr lang="en-US" sz="1200" dirty="0" err="1" smtClean="0"/>
              <a:t>datos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7" name="Shape 191"/>
          <p:cNvSpPr txBox="1">
            <a:spLocks/>
          </p:cNvSpPr>
          <p:nvPr/>
        </p:nvSpPr>
        <p:spPr>
          <a:xfrm>
            <a:off x="1158650" y="2862225"/>
            <a:ext cx="21020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MD5</a:t>
            </a:r>
          </a:p>
          <a:p>
            <a:r>
              <a:rPr lang="en" sz="1200" dirty="0" smtClean="0"/>
              <a:t>Todas las contraseñas de la web se encriptan antes de llegar a la base de datos.</a:t>
            </a:r>
            <a:endParaRPr lang="en" sz="1200" dirty="0"/>
          </a:p>
        </p:txBody>
      </p:sp>
      <p:sp>
        <p:nvSpPr>
          <p:cNvPr id="8" name="Shape 192"/>
          <p:cNvSpPr txBox="1">
            <a:spLocks/>
          </p:cNvSpPr>
          <p:nvPr/>
        </p:nvSpPr>
        <p:spPr>
          <a:xfrm>
            <a:off x="3749566" y="2862225"/>
            <a:ext cx="21020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CONTROL DE ACCESO</a:t>
            </a:r>
          </a:p>
          <a:p>
            <a:r>
              <a:rPr lang="en" sz="1200" dirty="0" smtClean="0"/>
              <a:t>Se realiza control de acceso a traves de variables de sesión antes de entrar a cada una de las zonas restringidas.</a:t>
            </a:r>
            <a:endParaRPr lang="en" sz="1200" dirty="0"/>
          </a:p>
        </p:txBody>
      </p:sp>
      <p:sp>
        <p:nvSpPr>
          <p:cNvPr id="9" name="Shape 193"/>
          <p:cNvSpPr txBox="1">
            <a:spLocks/>
          </p:cNvSpPr>
          <p:nvPr/>
        </p:nvSpPr>
        <p:spPr>
          <a:xfrm>
            <a:off x="6340483" y="2862225"/>
            <a:ext cx="21020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1200" b="1" dirty="0" smtClean="0">
                <a:latin typeface="Montserrat"/>
                <a:ea typeface="Montserrat"/>
                <a:cs typeface="Montserrat"/>
                <a:sym typeface="Montserrat"/>
              </a:rPr>
              <a:t>MVC</a:t>
            </a:r>
          </a:p>
          <a:p>
            <a:r>
              <a:rPr lang="en-US" sz="1200" dirty="0" smtClean="0"/>
              <a:t>Una </a:t>
            </a:r>
            <a:r>
              <a:rPr lang="en-US" sz="1200" dirty="0" err="1" smtClean="0"/>
              <a:t>buena</a:t>
            </a:r>
            <a:r>
              <a:rPr lang="en-US" sz="1200" dirty="0" smtClean="0"/>
              <a:t> </a:t>
            </a:r>
            <a:r>
              <a:rPr lang="en-US" sz="1200" dirty="0" err="1" smtClean="0"/>
              <a:t>estructura</a:t>
            </a:r>
            <a:r>
              <a:rPr lang="en-US" sz="1200" dirty="0" smtClean="0"/>
              <a:t> </a:t>
            </a:r>
            <a:r>
              <a:rPr lang="en-US" sz="1200" dirty="0" err="1" smtClean="0"/>
              <a:t>modelo</a:t>
            </a:r>
            <a:r>
              <a:rPr lang="en-US" sz="1200" dirty="0" smtClean="0"/>
              <a:t>-vista-</a:t>
            </a:r>
            <a:r>
              <a:rPr lang="en-US" sz="1200" dirty="0" err="1" smtClean="0"/>
              <a:t>controlador</a:t>
            </a:r>
            <a:r>
              <a:rPr lang="en-US" sz="1200" dirty="0" smtClean="0"/>
              <a:t> </a:t>
            </a:r>
            <a:r>
              <a:rPr lang="en-US" sz="1200" dirty="0" err="1" smtClean="0"/>
              <a:t>permite</a:t>
            </a:r>
            <a:r>
              <a:rPr lang="en-US" sz="1200" dirty="0" smtClean="0"/>
              <a:t> </a:t>
            </a:r>
            <a:r>
              <a:rPr lang="en-US" sz="1200" dirty="0" err="1" smtClean="0"/>
              <a:t>llevar</a:t>
            </a:r>
            <a:r>
              <a:rPr lang="en-US" sz="1200" dirty="0" smtClean="0"/>
              <a:t> a </a:t>
            </a:r>
            <a:r>
              <a:rPr lang="en-US" sz="1200" dirty="0" err="1" smtClean="0"/>
              <a:t>cabo</a:t>
            </a:r>
            <a:r>
              <a:rPr lang="en-US" sz="1200" dirty="0" smtClean="0"/>
              <a:t> </a:t>
            </a:r>
            <a:r>
              <a:rPr lang="en-US" sz="1200" dirty="0" err="1" smtClean="0"/>
              <a:t>todas</a:t>
            </a:r>
            <a:r>
              <a:rPr lang="en-US" sz="1200" dirty="0" smtClean="0"/>
              <a:t> </a:t>
            </a:r>
            <a:r>
              <a:rPr lang="en-US" sz="1200" dirty="0" err="1" smtClean="0"/>
              <a:t>estos</a:t>
            </a:r>
            <a:r>
              <a:rPr lang="en-US" sz="1200" dirty="0" smtClean="0"/>
              <a:t> </a:t>
            </a:r>
            <a:r>
              <a:rPr lang="en-US" sz="1200" dirty="0" err="1" smtClean="0"/>
              <a:t>criterios</a:t>
            </a:r>
            <a:r>
              <a:rPr lang="en-US" sz="1200" dirty="0" smtClean="0"/>
              <a:t> de </a:t>
            </a:r>
            <a:r>
              <a:rPr lang="en-US" sz="1200" dirty="0" err="1" smtClean="0"/>
              <a:t>robustez</a:t>
            </a:r>
            <a:endParaRPr lang="en-US" sz="1200" dirty="0" smtClean="0"/>
          </a:p>
          <a:p>
            <a:endParaRPr lang="en-US" sz="1200" dirty="0"/>
          </a:p>
        </p:txBody>
      </p:sp>
      <p:grpSp>
        <p:nvGrpSpPr>
          <p:cNvPr id="10" name="Shape 194"/>
          <p:cNvGrpSpPr/>
          <p:nvPr/>
        </p:nvGrpSpPr>
        <p:grpSpPr>
          <a:xfrm>
            <a:off x="6002321" y="1278442"/>
            <a:ext cx="314714" cy="335327"/>
            <a:chOff x="5970800" y="1619250"/>
            <a:chExt cx="428650" cy="456725"/>
          </a:xfrm>
          <a:solidFill>
            <a:srgbClr val="FFC000"/>
          </a:solidFill>
        </p:grpSpPr>
        <p:sp>
          <p:nvSpPr>
            <p:cNvPr id="11" name="Shape 19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Shape 19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Shape 19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Shape 19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Shape 19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" name="Shape 200"/>
          <p:cNvSpPr/>
          <p:nvPr/>
        </p:nvSpPr>
        <p:spPr>
          <a:xfrm>
            <a:off x="3437092" y="3083295"/>
            <a:ext cx="280647" cy="295882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9E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6" name="Shape 189"/>
          <p:cNvSpPr txBox="1">
            <a:spLocks/>
          </p:cNvSpPr>
          <p:nvPr/>
        </p:nvSpPr>
        <p:spPr>
          <a:xfrm>
            <a:off x="1158650" y="1052475"/>
            <a:ext cx="21020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z="1200" b="1" dirty="0" smtClean="0">
                <a:latin typeface="Montserrat"/>
                <a:ea typeface="Montserrat"/>
                <a:cs typeface="Montserrat"/>
                <a:sym typeface="Montserrat"/>
              </a:rPr>
              <a:t>PROTECCIÓN SQL</a:t>
            </a:r>
          </a:p>
          <a:p>
            <a:r>
              <a:rPr lang="en" sz="1200" dirty="0" smtClean="0"/>
              <a:t>Uso de sentencias prepare para evitar ser vulnerables a inyecciones sql</a:t>
            </a:r>
            <a:endParaRPr lang="en" sz="1200" dirty="0"/>
          </a:p>
        </p:txBody>
      </p:sp>
      <p:cxnSp>
        <p:nvCxnSpPr>
          <p:cNvPr id="51" name="Conector recto 50"/>
          <p:cNvCxnSpPr/>
          <p:nvPr/>
        </p:nvCxnSpPr>
        <p:spPr>
          <a:xfrm>
            <a:off x="389184" y="4819650"/>
            <a:ext cx="8361411" cy="7534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8750595" y="495300"/>
            <a:ext cx="0" cy="435108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/>
          <p:nvPr/>
        </p:nvCxnSpPr>
        <p:spPr>
          <a:xfrm flipV="1">
            <a:off x="410068" y="495300"/>
            <a:ext cx="0" cy="435108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389184" y="515923"/>
            <a:ext cx="8361411" cy="7534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Shape 254"/>
          <p:cNvGrpSpPr/>
          <p:nvPr/>
        </p:nvGrpSpPr>
        <p:grpSpPr>
          <a:xfrm>
            <a:off x="846552" y="1311654"/>
            <a:ext cx="255034" cy="265220"/>
            <a:chOff x="2594325" y="1627175"/>
            <a:chExt cx="440850" cy="440850"/>
          </a:xfrm>
          <a:solidFill>
            <a:srgbClr val="FFC000"/>
          </a:solidFill>
        </p:grpSpPr>
        <p:sp>
          <p:nvSpPr>
            <p:cNvPr id="60" name="Shape 255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256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25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" name="Shape 385"/>
          <p:cNvSpPr/>
          <p:nvPr/>
        </p:nvSpPr>
        <p:spPr>
          <a:xfrm>
            <a:off x="3413150" y="1294898"/>
            <a:ext cx="290209" cy="281976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330"/>
          <p:cNvSpPr/>
          <p:nvPr/>
        </p:nvSpPr>
        <p:spPr>
          <a:xfrm>
            <a:off x="895403" y="3044918"/>
            <a:ext cx="218480" cy="302704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5" name="Shape 322"/>
          <p:cNvGrpSpPr/>
          <p:nvPr/>
        </p:nvGrpSpPr>
        <p:grpSpPr>
          <a:xfrm>
            <a:off x="5899915" y="3041217"/>
            <a:ext cx="440567" cy="331479"/>
            <a:chOff x="5255200" y="3006475"/>
            <a:chExt cx="511700" cy="378575"/>
          </a:xfrm>
          <a:solidFill>
            <a:srgbClr val="FFC000"/>
          </a:solidFill>
        </p:grpSpPr>
        <p:sp>
          <p:nvSpPr>
            <p:cNvPr id="66" name="Shape 323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324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8" name="Shape 42"/>
          <p:cNvSpPr txBox="1">
            <a:spLocks noGrp="1"/>
          </p:cNvSpPr>
          <p:nvPr>
            <p:ph type="ctrTitle"/>
          </p:nvPr>
        </p:nvSpPr>
        <p:spPr>
          <a:xfrm>
            <a:off x="2863142" y="281145"/>
            <a:ext cx="3434379" cy="490968"/>
          </a:xfrm>
          <a:prstGeom prst="rect">
            <a:avLst/>
          </a:prstGeom>
          <a:solidFill>
            <a:srgbClr val="FFC000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tx1"/>
                </a:solidFill>
              </a:rPr>
              <a:t>ROBUSTEZ</a:t>
            </a:r>
            <a:endParaRPr lang="e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 recto 50"/>
          <p:cNvCxnSpPr/>
          <p:nvPr/>
        </p:nvCxnSpPr>
        <p:spPr>
          <a:xfrm>
            <a:off x="389184" y="4819650"/>
            <a:ext cx="8361411" cy="7534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/>
          <p:nvPr/>
        </p:nvCxnSpPr>
        <p:spPr>
          <a:xfrm flipV="1">
            <a:off x="8750595" y="495300"/>
            <a:ext cx="0" cy="435108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/>
          <p:nvPr/>
        </p:nvCxnSpPr>
        <p:spPr>
          <a:xfrm flipV="1">
            <a:off x="410068" y="495300"/>
            <a:ext cx="0" cy="4351088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389184" y="515923"/>
            <a:ext cx="8361411" cy="7534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hape 42"/>
          <p:cNvSpPr txBox="1">
            <a:spLocks noGrp="1"/>
          </p:cNvSpPr>
          <p:nvPr>
            <p:ph type="ctrTitle"/>
          </p:nvPr>
        </p:nvSpPr>
        <p:spPr>
          <a:xfrm>
            <a:off x="2863142" y="281145"/>
            <a:ext cx="3434379" cy="490968"/>
          </a:xfrm>
          <a:prstGeom prst="rect">
            <a:avLst/>
          </a:prstGeom>
          <a:solidFill>
            <a:srgbClr val="FFC000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 smtClean="0">
                <a:solidFill>
                  <a:schemeClr val="tx1"/>
                </a:solidFill>
              </a:rPr>
              <a:t>MVC</a:t>
            </a:r>
            <a:endParaRPr lang="en" sz="2800" dirty="0">
              <a:solidFill>
                <a:schemeClr val="tx1"/>
              </a:solidFill>
            </a:endParaRPr>
          </a:p>
        </p:txBody>
      </p:sp>
      <p:grpSp>
        <p:nvGrpSpPr>
          <p:cNvPr id="29" name="Shape 217"/>
          <p:cNvGrpSpPr/>
          <p:nvPr/>
        </p:nvGrpSpPr>
        <p:grpSpPr>
          <a:xfrm>
            <a:off x="1585535" y="2763050"/>
            <a:ext cx="556546" cy="721819"/>
            <a:chOff x="584925" y="922575"/>
            <a:chExt cx="415200" cy="502525"/>
          </a:xfrm>
          <a:solidFill>
            <a:srgbClr val="FFC000"/>
          </a:solidFill>
        </p:grpSpPr>
        <p:sp>
          <p:nvSpPr>
            <p:cNvPr id="30" name="Shape 21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21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22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Shape 42"/>
          <p:cNvSpPr txBox="1">
            <a:spLocks/>
          </p:cNvSpPr>
          <p:nvPr/>
        </p:nvSpPr>
        <p:spPr>
          <a:xfrm>
            <a:off x="1128289" y="2252878"/>
            <a:ext cx="1439499" cy="490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i</a:t>
            </a:r>
            <a:r>
              <a:rPr lang="en" sz="1400" dirty="0" smtClean="0">
                <a:solidFill>
                  <a:schemeClr val="bg2">
                    <a:lumMod val="75000"/>
                  </a:schemeClr>
                </a:solidFill>
              </a:rPr>
              <a:t>ndex.php</a:t>
            </a:r>
            <a:endParaRPr lang="e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34" name="Shape 416"/>
          <p:cNvGrpSpPr/>
          <p:nvPr/>
        </p:nvGrpSpPr>
        <p:grpSpPr>
          <a:xfrm>
            <a:off x="4155360" y="1738087"/>
            <a:ext cx="644770" cy="645140"/>
            <a:chOff x="4562200" y="4968250"/>
            <a:chExt cx="549550" cy="499475"/>
          </a:xfrm>
          <a:solidFill>
            <a:schemeClr val="bg2">
              <a:lumMod val="75000"/>
            </a:schemeClr>
          </a:solidFill>
        </p:grpSpPr>
        <p:sp>
          <p:nvSpPr>
            <p:cNvPr id="35" name="Shape 41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41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41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420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42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" name="Shape 42"/>
          <p:cNvSpPr txBox="1">
            <a:spLocks/>
          </p:cNvSpPr>
          <p:nvPr/>
        </p:nvSpPr>
        <p:spPr>
          <a:xfrm>
            <a:off x="3595321" y="1279094"/>
            <a:ext cx="1764847" cy="490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400" dirty="0" smtClean="0">
                <a:solidFill>
                  <a:schemeClr val="bg2">
                    <a:lumMod val="75000"/>
                  </a:schemeClr>
                </a:solidFill>
              </a:rPr>
              <a:t>Base de datos</a:t>
            </a:r>
            <a:endParaRPr lang="e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1" name="Shape 42"/>
          <p:cNvSpPr txBox="1">
            <a:spLocks/>
          </p:cNvSpPr>
          <p:nvPr/>
        </p:nvSpPr>
        <p:spPr>
          <a:xfrm>
            <a:off x="3481371" y="3395010"/>
            <a:ext cx="1439499" cy="490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400" dirty="0" err="1" smtClean="0">
                <a:solidFill>
                  <a:schemeClr val="bg2">
                    <a:lumMod val="75000"/>
                  </a:schemeClr>
                </a:solidFill>
              </a:rPr>
              <a:t>router</a:t>
            </a:r>
            <a:r>
              <a:rPr lang="en" sz="1400" dirty="0" smtClean="0">
                <a:solidFill>
                  <a:schemeClr val="bg2">
                    <a:lumMod val="75000"/>
                  </a:schemeClr>
                </a:solidFill>
              </a:rPr>
              <a:t>.php</a:t>
            </a:r>
            <a:endParaRPr lang="e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42" name="Shape 217"/>
          <p:cNvGrpSpPr/>
          <p:nvPr/>
        </p:nvGrpSpPr>
        <p:grpSpPr>
          <a:xfrm>
            <a:off x="3915272" y="3915369"/>
            <a:ext cx="556546" cy="721819"/>
            <a:chOff x="584925" y="922575"/>
            <a:chExt cx="415200" cy="502525"/>
          </a:xfrm>
          <a:solidFill>
            <a:srgbClr val="FFC000"/>
          </a:solidFill>
        </p:grpSpPr>
        <p:sp>
          <p:nvSpPr>
            <p:cNvPr id="43" name="Shape 21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21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22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" name="Shape 217"/>
          <p:cNvGrpSpPr/>
          <p:nvPr/>
        </p:nvGrpSpPr>
        <p:grpSpPr>
          <a:xfrm>
            <a:off x="2527478" y="3910767"/>
            <a:ext cx="556546" cy="721819"/>
            <a:chOff x="584925" y="922575"/>
            <a:chExt cx="415200" cy="502525"/>
          </a:xfrm>
          <a:solidFill>
            <a:srgbClr val="FFC000"/>
          </a:solidFill>
        </p:grpSpPr>
        <p:sp>
          <p:nvSpPr>
            <p:cNvPr id="47" name="Shape 21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21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22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" name="Shape 42"/>
          <p:cNvSpPr txBox="1">
            <a:spLocks/>
          </p:cNvSpPr>
          <p:nvPr/>
        </p:nvSpPr>
        <p:spPr>
          <a:xfrm>
            <a:off x="5945746" y="1496770"/>
            <a:ext cx="1591153" cy="490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 smtClean="0">
                <a:solidFill>
                  <a:schemeClr val="bg2">
                    <a:lumMod val="75000"/>
                  </a:schemeClr>
                </a:solidFill>
              </a:rPr>
              <a:t>mapper.php + entidades.php</a:t>
            </a:r>
            <a:endParaRPr lang="e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52" name="Shape 217"/>
          <p:cNvGrpSpPr/>
          <p:nvPr/>
        </p:nvGrpSpPr>
        <p:grpSpPr>
          <a:xfrm>
            <a:off x="6196108" y="2138813"/>
            <a:ext cx="556546" cy="721819"/>
            <a:chOff x="584925" y="922575"/>
            <a:chExt cx="415200" cy="502525"/>
          </a:xfrm>
          <a:solidFill>
            <a:schemeClr val="bg2">
              <a:lumMod val="75000"/>
            </a:schemeClr>
          </a:solidFill>
        </p:grpSpPr>
        <p:sp>
          <p:nvSpPr>
            <p:cNvPr id="53" name="Shape 21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21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22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" name="Shape 217"/>
          <p:cNvGrpSpPr/>
          <p:nvPr/>
        </p:nvGrpSpPr>
        <p:grpSpPr>
          <a:xfrm>
            <a:off x="6852251" y="3924508"/>
            <a:ext cx="556546" cy="721819"/>
            <a:chOff x="584925" y="922575"/>
            <a:chExt cx="415200" cy="502525"/>
          </a:xfrm>
          <a:solidFill>
            <a:srgbClr val="FFC000"/>
          </a:solidFill>
        </p:grpSpPr>
        <p:sp>
          <p:nvSpPr>
            <p:cNvPr id="70" name="Shape 21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21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22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3" name="Shape 42"/>
          <p:cNvSpPr txBox="1">
            <a:spLocks/>
          </p:cNvSpPr>
          <p:nvPr/>
        </p:nvSpPr>
        <p:spPr>
          <a:xfrm>
            <a:off x="6351324" y="3408768"/>
            <a:ext cx="1591153" cy="490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 smtClean="0">
                <a:solidFill>
                  <a:schemeClr val="bg2">
                    <a:lumMod val="75000"/>
                  </a:schemeClr>
                </a:solidFill>
              </a:rPr>
              <a:t>view.php</a:t>
            </a:r>
            <a:endParaRPr lang="e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74" name="Shape 217"/>
          <p:cNvGrpSpPr/>
          <p:nvPr/>
        </p:nvGrpSpPr>
        <p:grpSpPr>
          <a:xfrm>
            <a:off x="6830330" y="2151384"/>
            <a:ext cx="556546" cy="721819"/>
            <a:chOff x="584925" y="922575"/>
            <a:chExt cx="415200" cy="502525"/>
          </a:xfrm>
          <a:solidFill>
            <a:srgbClr val="FFC000"/>
          </a:solidFill>
        </p:grpSpPr>
        <p:sp>
          <p:nvSpPr>
            <p:cNvPr id="75" name="Shape 21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21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22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78" name="Conector angular 77"/>
          <p:cNvCxnSpPr/>
          <p:nvPr/>
        </p:nvCxnSpPr>
        <p:spPr>
          <a:xfrm rot="16200000" flipH="1">
            <a:off x="1740856" y="3708648"/>
            <a:ext cx="705472" cy="501695"/>
          </a:xfrm>
          <a:prstGeom prst="bentConnector3">
            <a:avLst>
              <a:gd name="adj1" fmla="val 99737"/>
            </a:avLst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de flecha 78"/>
          <p:cNvCxnSpPr/>
          <p:nvPr/>
        </p:nvCxnSpPr>
        <p:spPr>
          <a:xfrm>
            <a:off x="3248506" y="4289093"/>
            <a:ext cx="542261" cy="10198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hape 42"/>
          <p:cNvSpPr txBox="1">
            <a:spLocks/>
          </p:cNvSpPr>
          <p:nvPr/>
        </p:nvSpPr>
        <p:spPr>
          <a:xfrm>
            <a:off x="4746830" y="3416947"/>
            <a:ext cx="1775307" cy="490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400" dirty="0" err="1" smtClean="0">
                <a:solidFill>
                  <a:schemeClr val="bg2">
                    <a:lumMod val="75000"/>
                  </a:schemeClr>
                </a:solidFill>
              </a:rPr>
              <a:t>controller</a:t>
            </a:r>
            <a:r>
              <a:rPr lang="en" sz="1400" dirty="0" smtClean="0">
                <a:solidFill>
                  <a:schemeClr val="bg2">
                    <a:lumMod val="75000"/>
                  </a:schemeClr>
                </a:solidFill>
              </a:rPr>
              <a:t>.php</a:t>
            </a:r>
            <a:endParaRPr lang="e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1" name="Shape 217"/>
          <p:cNvGrpSpPr/>
          <p:nvPr/>
        </p:nvGrpSpPr>
        <p:grpSpPr>
          <a:xfrm>
            <a:off x="5376325" y="3915369"/>
            <a:ext cx="556546" cy="721819"/>
            <a:chOff x="584925" y="922575"/>
            <a:chExt cx="415200" cy="502525"/>
          </a:xfrm>
          <a:solidFill>
            <a:srgbClr val="FFC000"/>
          </a:solidFill>
        </p:grpSpPr>
        <p:sp>
          <p:nvSpPr>
            <p:cNvPr id="82" name="Shape 21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21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22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85" name="Conector recto de flecha 84"/>
          <p:cNvCxnSpPr/>
          <p:nvPr/>
        </p:nvCxnSpPr>
        <p:spPr>
          <a:xfrm>
            <a:off x="4709559" y="4289093"/>
            <a:ext cx="542261" cy="10198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/>
          <p:cNvCxnSpPr/>
          <p:nvPr/>
        </p:nvCxnSpPr>
        <p:spPr>
          <a:xfrm flipH="1">
            <a:off x="5547371" y="2931550"/>
            <a:ext cx="375342" cy="499497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/>
          <p:cNvCxnSpPr/>
          <p:nvPr/>
        </p:nvCxnSpPr>
        <p:spPr>
          <a:xfrm flipV="1">
            <a:off x="5922713" y="2990858"/>
            <a:ext cx="322488" cy="461968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/>
          <p:cNvCxnSpPr/>
          <p:nvPr/>
        </p:nvCxnSpPr>
        <p:spPr>
          <a:xfrm>
            <a:off x="6109342" y="4273821"/>
            <a:ext cx="542261" cy="10198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/>
          <p:cNvCxnSpPr/>
          <p:nvPr/>
        </p:nvCxnSpPr>
        <p:spPr>
          <a:xfrm flipH="1" flipV="1">
            <a:off x="5017000" y="1968355"/>
            <a:ext cx="953680" cy="354240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/>
          <p:cNvCxnSpPr/>
          <p:nvPr/>
        </p:nvCxnSpPr>
        <p:spPr>
          <a:xfrm>
            <a:off x="5001884" y="2198121"/>
            <a:ext cx="958277" cy="347044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hape 42"/>
          <p:cNvSpPr txBox="1">
            <a:spLocks/>
          </p:cNvSpPr>
          <p:nvPr/>
        </p:nvSpPr>
        <p:spPr>
          <a:xfrm>
            <a:off x="2110306" y="3381496"/>
            <a:ext cx="1439499" cy="490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400" dirty="0" err="1" smtClean="0">
                <a:solidFill>
                  <a:schemeClr val="bg2">
                    <a:lumMod val="75000"/>
                  </a:schemeClr>
                </a:solidFill>
              </a:rPr>
              <a:t>layout</a:t>
            </a:r>
            <a:r>
              <a:rPr lang="en" sz="1400" dirty="0" smtClean="0">
                <a:solidFill>
                  <a:schemeClr val="bg2">
                    <a:lumMod val="75000"/>
                  </a:schemeClr>
                </a:solidFill>
              </a:rPr>
              <a:t>.php</a:t>
            </a:r>
            <a:endParaRPr lang="e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92" name="Shape 217"/>
          <p:cNvGrpSpPr/>
          <p:nvPr/>
        </p:nvGrpSpPr>
        <p:grpSpPr>
          <a:xfrm>
            <a:off x="1586159" y="1011142"/>
            <a:ext cx="556546" cy="721819"/>
            <a:chOff x="584925" y="922575"/>
            <a:chExt cx="415200" cy="502525"/>
          </a:xfrm>
          <a:solidFill>
            <a:schemeClr val="bg2">
              <a:lumMod val="75000"/>
            </a:schemeClr>
          </a:solidFill>
        </p:grpSpPr>
        <p:sp>
          <p:nvSpPr>
            <p:cNvPr id="93" name="Shape 21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21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220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96" name="Conector recto de flecha 95"/>
          <p:cNvCxnSpPr>
            <a:stCxn id="33" idx="0"/>
          </p:cNvCxnSpPr>
          <p:nvPr/>
        </p:nvCxnSpPr>
        <p:spPr>
          <a:xfrm flipH="1" flipV="1">
            <a:off x="1848038" y="1851019"/>
            <a:ext cx="1" cy="401859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hape 42"/>
          <p:cNvSpPr txBox="1">
            <a:spLocks/>
          </p:cNvSpPr>
          <p:nvPr/>
        </p:nvSpPr>
        <p:spPr>
          <a:xfrm>
            <a:off x="1008048" y="526687"/>
            <a:ext cx="1759648" cy="490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 baseline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rtl val="0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1400" dirty="0" err="1" smtClean="0">
                <a:solidFill>
                  <a:schemeClr val="bg2">
                    <a:lumMod val="75000"/>
                  </a:schemeClr>
                </a:solidFill>
              </a:rPr>
              <a:t>connection</a:t>
            </a:r>
            <a:r>
              <a:rPr lang="en" sz="1400" dirty="0" smtClean="0">
                <a:solidFill>
                  <a:schemeClr val="bg2">
                    <a:lumMod val="75000"/>
                  </a:schemeClr>
                </a:solidFill>
              </a:rPr>
              <a:t>.php</a:t>
            </a:r>
            <a:endParaRPr lang="en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98" name="Conector recto de flecha 97"/>
          <p:cNvCxnSpPr/>
          <p:nvPr/>
        </p:nvCxnSpPr>
        <p:spPr>
          <a:xfrm>
            <a:off x="2633322" y="1341528"/>
            <a:ext cx="958277" cy="347044"/>
          </a:xfrm>
          <a:prstGeom prst="straightConnector1">
            <a:avLst/>
          </a:prstGeom>
          <a:ln w="635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20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ctrTitle"/>
          </p:nvPr>
        </p:nvSpPr>
        <p:spPr>
          <a:xfrm>
            <a:off x="1816925" y="1583350"/>
            <a:ext cx="54405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ORIGINALIDAD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1886525" y="3812100"/>
            <a:ext cx="5370900" cy="133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 dirty="0" smtClean="0">
                <a:solidFill>
                  <a:srgbClr val="FFC000"/>
                </a:solidFill>
                <a:latin typeface="Droid Sans"/>
                <a:ea typeface="Droid Sans"/>
                <a:cs typeface="Droid Sans"/>
                <a:sym typeface="Droid Sans"/>
              </a:rPr>
              <a:t>I</a:t>
            </a:r>
            <a:r>
              <a:rPr lang="en" sz="1800" u="sng" dirty="0" smtClean="0">
                <a:solidFill>
                  <a:schemeClr val="bg1"/>
                </a:solidFill>
                <a:latin typeface="Droid Sans"/>
                <a:ea typeface="Droid Sans"/>
                <a:cs typeface="Droid Sans"/>
                <a:sym typeface="Droid Sans"/>
              </a:rPr>
              <a:t>nterfaz</a:t>
            </a:r>
            <a:endParaRPr lang="en" sz="1800" u="sng" dirty="0">
              <a:solidFill>
                <a:schemeClr val="bg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35760254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4702150" y="1121820"/>
            <a:ext cx="3855147" cy="264055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457200" y="0"/>
            <a:ext cx="4101900" cy="514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6000" b="1" dirty="0" smtClean="0">
                <a:latin typeface="Montserrat"/>
                <a:ea typeface="Montserrat"/>
                <a:cs typeface="Montserrat"/>
                <a:sym typeface="Montserrat"/>
              </a:rPr>
              <a:t>Versión escritorio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Completa y dinámica: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 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Single-page para mejorar UX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Ventanas modales para detalles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Autoscroll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 smtClean="0">
                <a:latin typeface="Droid Sans" panose="020B0604020202020204" charset="0"/>
                <a:cs typeface="Droid Sans" panose="020B0604020202020204" charset="0"/>
              </a:rPr>
              <a:t>Miniaturas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473" y="1290725"/>
            <a:ext cx="3532500" cy="194583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"/>
          <p:cNvSpPr/>
          <p:nvPr/>
        </p:nvSpPr>
        <p:spPr>
          <a:xfrm>
            <a:off x="705853" y="288758"/>
            <a:ext cx="7780421" cy="4620126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68" y="561474"/>
            <a:ext cx="7189493" cy="34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1"/>
          <p:cNvSpPr/>
          <p:nvPr/>
        </p:nvSpPr>
        <p:spPr>
          <a:xfrm>
            <a:off x="1404346" y="385010"/>
            <a:ext cx="6545180" cy="4542709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748" y="625642"/>
            <a:ext cx="5982377" cy="33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thar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271</Words>
  <Application>Microsoft Office PowerPoint</Application>
  <PresentationFormat>Presentación en pantalla (16:9)</PresentationFormat>
  <Paragraphs>75</Paragraphs>
  <Slides>18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Montserrat</vt:lpstr>
      <vt:lpstr>Playfair Display</vt:lpstr>
      <vt:lpstr>Droid Sans</vt:lpstr>
      <vt:lpstr>Arial</vt:lpstr>
      <vt:lpstr>Katharine template</vt:lpstr>
      <vt:lpstr>Click-A-Pincho</vt:lpstr>
      <vt:lpstr>Presentación de PowerPoint</vt:lpstr>
      <vt:lpstr>1 ROBUSTEZ</vt:lpstr>
      <vt:lpstr>ROBUSTEZ</vt:lpstr>
      <vt:lpstr>MVC</vt:lpstr>
      <vt:lpstr>2 ORIGINALIDAD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 REUTILIZABLE</vt:lpstr>
      <vt:lpstr>+1000</vt:lpstr>
      <vt:lpstr>ESTADO ACTUAL</vt:lpstr>
      <vt:lpstr>Gracias!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Click-a-pincho ¿Quieres concursar?</dc:title>
  <dc:creator>Rafael Castillo</dc:creator>
  <cp:lastModifiedBy>Rafael Castillo</cp:lastModifiedBy>
  <cp:revision>25</cp:revision>
  <dcterms:modified xsi:type="dcterms:W3CDTF">2015-12-03T14:18:11Z</dcterms:modified>
</cp:coreProperties>
</file>